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2"/>
  </p:notesMasterIdLst>
  <p:sldIdLst>
    <p:sldId id="274" r:id="rId3"/>
    <p:sldId id="457" r:id="rId4"/>
    <p:sldId id="458" r:id="rId5"/>
    <p:sldId id="441" r:id="rId6"/>
    <p:sldId id="449" r:id="rId7"/>
    <p:sldId id="450" r:id="rId8"/>
    <p:sldId id="451" r:id="rId9"/>
    <p:sldId id="452" r:id="rId10"/>
    <p:sldId id="453" r:id="rId11"/>
    <p:sldId id="454" r:id="rId12"/>
    <p:sldId id="455" r:id="rId13"/>
    <p:sldId id="456" r:id="rId14"/>
    <p:sldId id="448" r:id="rId15"/>
    <p:sldId id="459" r:id="rId16"/>
    <p:sldId id="460" r:id="rId17"/>
    <p:sldId id="461" r:id="rId18"/>
    <p:sldId id="462" r:id="rId19"/>
    <p:sldId id="463" r:id="rId20"/>
    <p:sldId id="464" r:id="rId21"/>
    <p:sldId id="465" r:id="rId22"/>
    <p:sldId id="466" r:id="rId23"/>
    <p:sldId id="467" r:id="rId24"/>
    <p:sldId id="468" r:id="rId25"/>
    <p:sldId id="469" r:id="rId26"/>
    <p:sldId id="470" r:id="rId27"/>
    <p:sldId id="471" r:id="rId28"/>
    <p:sldId id="472" r:id="rId29"/>
    <p:sldId id="473" r:id="rId30"/>
    <p:sldId id="474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7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23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emf"/><Relationship Id="rId5" Type="http://schemas.openxmlformats.org/officeDocument/2006/relationships/slide" Target="slide1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3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0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.jpe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268760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>
                <a:latin typeface="Calibri" panose="020F0502020204030204" pitchFamily="34" charset="0"/>
              </a:rPr>
              <a:t>3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长方体和正方体</a:t>
            </a:r>
            <a:endParaRPr lang="zh-CN" altLang="en-US" sz="54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8535" y="3534107"/>
            <a:ext cx="8392041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长方体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和正方体的体积</a:t>
            </a:r>
            <a:endParaRPr lang="zh-CN" altLang="en-US" sz="44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379789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长方体和正方体的体积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2051050" y="1125538"/>
            <a:ext cx="4032250" cy="2376487"/>
          </a:xfrm>
          <a:prstGeom prst="cube">
            <a:avLst>
              <a:gd name="adj" fmla="val 25000"/>
            </a:avLst>
          </a:prstGeom>
          <a:solidFill>
            <a:srgbClr val="008000"/>
          </a:solidFill>
          <a:ln w="9525" cmpd="sng">
            <a:solidFill>
              <a:srgbClr val="FF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420813" y="4076700"/>
            <a:ext cx="5887491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长方体的体积＝长</a:t>
            </a:r>
            <a:r>
              <a:rPr lang="zh-CN" alt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r>
              <a:rPr 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宽</a:t>
            </a:r>
            <a:r>
              <a:rPr lang="zh-CN" alt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r>
              <a:rPr 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高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582988" y="5591175"/>
            <a:ext cx="2212975" cy="771525"/>
          </a:xfrm>
          <a:prstGeom prst="rect">
            <a:avLst/>
          </a:prstGeom>
          <a:noFill/>
          <a:ln w="9525" cmpd="sng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i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zh-CN" sz="4400" i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 </a:t>
            </a:r>
            <a:r>
              <a:rPr lang="zh-CN" altLang="zh-CN" sz="4400" i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4967089" y="2060575"/>
            <a:ext cx="495947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400" i="1" dirty="0">
                <a:solidFill>
                  <a:srgbClr val="FF0000"/>
                </a:solidFill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3468636" y="3254375"/>
            <a:ext cx="489534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5759252" y="2955925"/>
            <a:ext cx="463886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400" i="1" dirty="0">
                <a:solidFill>
                  <a:srgbClr val="FF0000"/>
                </a:solidFill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>
            <a:off x="4859338" y="4725988"/>
            <a:ext cx="1152525" cy="0"/>
          </a:xfrm>
          <a:prstGeom prst="line">
            <a:avLst/>
          </a:prstGeom>
          <a:noFill/>
          <a:ln w="254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4709351" y="4876800"/>
            <a:ext cx="1571562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sz="3600" dirty="0">
                <a:solidFill>
                  <a:schemeClr val="tx1"/>
                </a:solidFill>
              </a:rPr>
              <a:t>底面积</a:t>
            </a:r>
          </a:p>
        </p:txBody>
      </p:sp>
      <p:sp>
        <p:nvSpPr>
          <p:cNvPr id="28683" name="Line 11"/>
          <p:cNvSpPr>
            <a:spLocks noChangeShapeType="1"/>
          </p:cNvSpPr>
          <p:nvPr/>
        </p:nvSpPr>
        <p:spPr bwMode="auto">
          <a:xfrm>
            <a:off x="5435600" y="4725988"/>
            <a:ext cx="0" cy="287337"/>
          </a:xfrm>
          <a:prstGeom prst="line">
            <a:avLst/>
          </a:prstGeom>
          <a:noFill/>
          <a:ln w="254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>
            <a:off x="2700338" y="1125538"/>
            <a:ext cx="0" cy="1800225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 flipV="1">
            <a:off x="2051050" y="2925763"/>
            <a:ext cx="649288" cy="576262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 flipH="1">
            <a:off x="2700338" y="2925763"/>
            <a:ext cx="3384550" cy="0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687" name="Freeform 15"/>
          <p:cNvSpPr/>
          <p:nvPr/>
        </p:nvSpPr>
        <p:spPr bwMode="auto">
          <a:xfrm>
            <a:off x="2051050" y="2925763"/>
            <a:ext cx="4033838" cy="576262"/>
          </a:xfrm>
          <a:custGeom>
            <a:avLst/>
            <a:gdLst>
              <a:gd name="T0" fmla="*/ 0 w 2541"/>
              <a:gd name="T1" fmla="*/ 363 h 363"/>
              <a:gd name="T2" fmla="*/ 2178 w 2541"/>
              <a:gd name="T3" fmla="*/ 363 h 363"/>
              <a:gd name="T4" fmla="*/ 2541 w 2541"/>
              <a:gd name="T5" fmla="*/ 0 h 363"/>
              <a:gd name="T6" fmla="*/ 409 w 2541"/>
              <a:gd name="T7" fmla="*/ 0 h 363"/>
              <a:gd name="T8" fmla="*/ 0 w 2541"/>
              <a:gd name="T9" fmla="*/ 363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1" h="363">
                <a:moveTo>
                  <a:pt x="0" y="363"/>
                </a:moveTo>
                <a:lnTo>
                  <a:pt x="2178" y="363"/>
                </a:lnTo>
                <a:lnTo>
                  <a:pt x="2541" y="0"/>
                </a:lnTo>
                <a:lnTo>
                  <a:pt x="409" y="0"/>
                </a:lnTo>
                <a:lnTo>
                  <a:pt x="0" y="363"/>
                </a:lnTo>
                <a:close/>
              </a:path>
            </a:pathLst>
          </a:custGeom>
          <a:solidFill>
            <a:srgbClr val="FFFF00"/>
          </a:solidFill>
          <a:ln w="9525" cap="flat" cmpd="sng">
            <a:solidFill>
              <a:srgbClr val="FFFF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utoUpdateAnimBg="0"/>
      <p:bldP spid="28677" grpId="0" animBg="1" autoUpdateAnimBg="0"/>
      <p:bldP spid="28678" grpId="0" autoUpdateAnimBg="0"/>
      <p:bldP spid="28679" grpId="0" autoUpdateAnimBg="0"/>
      <p:bldP spid="28680" grpId="0" autoUpdateAnimBg="0"/>
      <p:bldP spid="28681" grpId="0" animBg="1"/>
      <p:bldP spid="28682" grpId="0" autoUpdateAnimBg="0"/>
      <p:bldP spid="2868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2771775" y="1125538"/>
            <a:ext cx="2376488" cy="2376487"/>
          </a:xfrm>
          <a:prstGeom prst="cube">
            <a:avLst>
              <a:gd name="adj" fmla="val 25000"/>
            </a:avLst>
          </a:prstGeom>
          <a:solidFill>
            <a:srgbClr val="008000"/>
          </a:solidFill>
          <a:ln w="9525" cmpd="sng">
            <a:solidFill>
              <a:srgbClr val="FF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420813" y="4076700"/>
            <a:ext cx="7543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正方体的体积＝棱长</a:t>
            </a:r>
            <a:r>
              <a:rPr lang="zh-CN" alt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r>
              <a:rPr 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棱长</a:t>
            </a:r>
            <a:r>
              <a:rPr lang="zh-CN" alt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r>
              <a:rPr lang="zh-CN" sz="36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棱长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654425" y="5591175"/>
            <a:ext cx="2212975" cy="771525"/>
          </a:xfrm>
          <a:prstGeom prst="rect">
            <a:avLst/>
          </a:prstGeom>
          <a:noFill/>
          <a:ln w="9525" cmpd="sng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zh-CN" sz="440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 </a:t>
            </a:r>
            <a:r>
              <a:rPr lang="en-US" altLang="zh-CN" sz="4400" i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4400" i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zh-CN" altLang="zh-CN" sz="4400" i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3470275" y="3254375"/>
            <a:ext cx="43656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800" dirty="0">
                <a:solidFill>
                  <a:srgbClr val="A50021"/>
                </a:solidFill>
                <a:latin typeface="Monotype Corsiva" panose="03010101010201010101" pitchFamily="66" charset="0"/>
              </a:rPr>
              <a:t>a</a:t>
            </a:r>
          </a:p>
        </p:txBody>
      </p:sp>
      <p:sp>
        <p:nvSpPr>
          <p:cNvPr id="29703" name="Line 7"/>
          <p:cNvSpPr>
            <a:spLocks noChangeShapeType="1"/>
          </p:cNvSpPr>
          <p:nvPr/>
        </p:nvSpPr>
        <p:spPr bwMode="auto">
          <a:xfrm flipV="1">
            <a:off x="4716463" y="4724400"/>
            <a:ext cx="2376487" cy="1588"/>
          </a:xfrm>
          <a:prstGeom prst="line">
            <a:avLst/>
          </a:prstGeom>
          <a:noFill/>
          <a:ln w="254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5168138" y="4876800"/>
            <a:ext cx="1571562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sz="3600" dirty="0">
                <a:solidFill>
                  <a:schemeClr val="tx1"/>
                </a:solidFill>
              </a:rPr>
              <a:t>底面积</a:t>
            </a:r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>
            <a:off x="5894388" y="4725988"/>
            <a:ext cx="0" cy="287337"/>
          </a:xfrm>
          <a:prstGeom prst="line">
            <a:avLst/>
          </a:prstGeom>
          <a:noFill/>
          <a:ln w="254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>
            <a:off x="3421063" y="1125538"/>
            <a:ext cx="0" cy="1800225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9707" name="Line 11"/>
          <p:cNvSpPr>
            <a:spLocks noChangeShapeType="1"/>
          </p:cNvSpPr>
          <p:nvPr/>
        </p:nvSpPr>
        <p:spPr bwMode="auto">
          <a:xfrm flipV="1">
            <a:off x="2771775" y="2925763"/>
            <a:ext cx="649288" cy="576262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 flipH="1">
            <a:off x="3421063" y="2924175"/>
            <a:ext cx="1655762" cy="1588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4711700" y="2852738"/>
            <a:ext cx="43656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800">
                <a:solidFill>
                  <a:srgbClr val="A50021"/>
                </a:solidFill>
                <a:latin typeface="Monotype Corsiva" panose="03010101010201010101" pitchFamily="66" charset="0"/>
              </a:rPr>
              <a:t>a</a:t>
            </a: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4064000" y="2100263"/>
            <a:ext cx="43656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800">
                <a:solidFill>
                  <a:srgbClr val="A50021"/>
                </a:solidFill>
                <a:latin typeface="Monotype Corsiva" panose="03010101010201010101" pitchFamily="66" charset="0"/>
              </a:rPr>
              <a:t>a</a:t>
            </a:r>
          </a:p>
        </p:txBody>
      </p:sp>
      <p:sp>
        <p:nvSpPr>
          <p:cNvPr id="29711" name="Freeform 15"/>
          <p:cNvSpPr/>
          <p:nvPr/>
        </p:nvSpPr>
        <p:spPr bwMode="auto">
          <a:xfrm>
            <a:off x="2771775" y="2924175"/>
            <a:ext cx="2376488" cy="576263"/>
          </a:xfrm>
          <a:custGeom>
            <a:avLst/>
            <a:gdLst>
              <a:gd name="T0" fmla="*/ 0 w 1452"/>
              <a:gd name="T1" fmla="*/ 363 h 363"/>
              <a:gd name="T2" fmla="*/ 408 w 1452"/>
              <a:gd name="T3" fmla="*/ 0 h 363"/>
              <a:gd name="T4" fmla="*/ 1452 w 1452"/>
              <a:gd name="T5" fmla="*/ 0 h 363"/>
              <a:gd name="T6" fmla="*/ 1089 w 1452"/>
              <a:gd name="T7" fmla="*/ 363 h 363"/>
              <a:gd name="T8" fmla="*/ 0 w 1452"/>
              <a:gd name="T9" fmla="*/ 363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2" h="363">
                <a:moveTo>
                  <a:pt x="0" y="363"/>
                </a:moveTo>
                <a:lnTo>
                  <a:pt x="408" y="0"/>
                </a:lnTo>
                <a:lnTo>
                  <a:pt x="1452" y="0"/>
                </a:lnTo>
                <a:lnTo>
                  <a:pt x="1089" y="363"/>
                </a:lnTo>
                <a:lnTo>
                  <a:pt x="0" y="363"/>
                </a:lnTo>
                <a:close/>
              </a:path>
            </a:pathLst>
          </a:custGeom>
          <a:solidFill>
            <a:srgbClr val="FFFF00"/>
          </a:solidFill>
          <a:ln w="9525" cap="flat" cmpd="sng">
            <a:solidFill>
              <a:srgbClr val="FFFF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utoUpdateAnimBg="0"/>
      <p:bldP spid="29701" grpId="0" animBg="1" autoUpdateAnimBg="0"/>
      <p:bldP spid="29702" grpId="0" autoUpdateAnimBg="0"/>
      <p:bldP spid="29703" grpId="0" animBg="1"/>
      <p:bldP spid="29704" grpId="0" autoUpdateAnimBg="0"/>
      <p:bldP spid="29705" grpId="0" animBg="1"/>
      <p:bldP spid="29709" grpId="0" autoUpdateAnimBg="0"/>
      <p:bldP spid="2971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AutoShape 3"/>
          <p:cNvSpPr>
            <a:spLocks noChangeArrowheads="1"/>
          </p:cNvSpPr>
          <p:nvPr/>
        </p:nvSpPr>
        <p:spPr bwMode="auto">
          <a:xfrm>
            <a:off x="755650" y="1557338"/>
            <a:ext cx="4032250" cy="2376487"/>
          </a:xfrm>
          <a:prstGeom prst="cube">
            <a:avLst>
              <a:gd name="adj" fmla="val 25000"/>
            </a:avLst>
          </a:prstGeom>
          <a:solidFill>
            <a:srgbClr val="008000"/>
          </a:solidFill>
          <a:ln w="9525" cmpd="sng">
            <a:solidFill>
              <a:srgbClr val="FF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>
            <a:off x="1404938" y="1557338"/>
            <a:ext cx="0" cy="1800225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 flipV="1">
            <a:off x="755650" y="3357563"/>
            <a:ext cx="649288" cy="576262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0727" name="Line 7"/>
          <p:cNvSpPr>
            <a:spLocks noChangeShapeType="1"/>
          </p:cNvSpPr>
          <p:nvPr/>
        </p:nvSpPr>
        <p:spPr bwMode="auto">
          <a:xfrm flipH="1">
            <a:off x="1404938" y="3357563"/>
            <a:ext cx="3384550" cy="0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0728" name="Freeform 8"/>
          <p:cNvSpPr/>
          <p:nvPr/>
        </p:nvSpPr>
        <p:spPr bwMode="auto">
          <a:xfrm>
            <a:off x="755650" y="3357563"/>
            <a:ext cx="4033838" cy="576262"/>
          </a:xfrm>
          <a:custGeom>
            <a:avLst/>
            <a:gdLst>
              <a:gd name="T0" fmla="*/ 0 w 2541"/>
              <a:gd name="T1" fmla="*/ 363 h 363"/>
              <a:gd name="T2" fmla="*/ 2178 w 2541"/>
              <a:gd name="T3" fmla="*/ 363 h 363"/>
              <a:gd name="T4" fmla="*/ 2541 w 2541"/>
              <a:gd name="T5" fmla="*/ 0 h 363"/>
              <a:gd name="T6" fmla="*/ 409 w 2541"/>
              <a:gd name="T7" fmla="*/ 0 h 363"/>
              <a:gd name="T8" fmla="*/ 0 w 2541"/>
              <a:gd name="T9" fmla="*/ 363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1" h="363">
                <a:moveTo>
                  <a:pt x="0" y="363"/>
                </a:moveTo>
                <a:lnTo>
                  <a:pt x="2178" y="363"/>
                </a:lnTo>
                <a:lnTo>
                  <a:pt x="2541" y="0"/>
                </a:lnTo>
                <a:lnTo>
                  <a:pt x="409" y="0"/>
                </a:lnTo>
                <a:lnTo>
                  <a:pt x="0" y="363"/>
                </a:lnTo>
                <a:close/>
              </a:path>
            </a:pathLst>
          </a:custGeom>
          <a:solidFill>
            <a:srgbClr val="FFFF00"/>
          </a:solidFill>
          <a:ln w="9525" cap="flat" cmpd="sng">
            <a:solidFill>
              <a:srgbClr val="FFFF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0729" name="AutoShape 9"/>
          <p:cNvSpPr>
            <a:spLocks noChangeArrowheads="1"/>
          </p:cNvSpPr>
          <p:nvPr/>
        </p:nvSpPr>
        <p:spPr bwMode="auto">
          <a:xfrm>
            <a:off x="6227763" y="1485900"/>
            <a:ext cx="2376487" cy="2376488"/>
          </a:xfrm>
          <a:prstGeom prst="cube">
            <a:avLst>
              <a:gd name="adj" fmla="val 25000"/>
            </a:avLst>
          </a:prstGeom>
          <a:solidFill>
            <a:srgbClr val="008000"/>
          </a:solidFill>
          <a:ln w="9525" cmpd="sng">
            <a:solidFill>
              <a:srgbClr val="FF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6877050" y="1485900"/>
            <a:ext cx="0" cy="1800225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 flipV="1">
            <a:off x="6227763" y="3286125"/>
            <a:ext cx="649287" cy="576263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 flipH="1">
            <a:off x="6877050" y="3284538"/>
            <a:ext cx="1655763" cy="1587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0733" name="Freeform 13"/>
          <p:cNvSpPr/>
          <p:nvPr/>
        </p:nvSpPr>
        <p:spPr bwMode="auto">
          <a:xfrm>
            <a:off x="6227763" y="3284538"/>
            <a:ext cx="2376487" cy="576262"/>
          </a:xfrm>
          <a:custGeom>
            <a:avLst/>
            <a:gdLst>
              <a:gd name="T0" fmla="*/ 0 w 1452"/>
              <a:gd name="T1" fmla="*/ 363 h 363"/>
              <a:gd name="T2" fmla="*/ 408 w 1452"/>
              <a:gd name="T3" fmla="*/ 0 h 363"/>
              <a:gd name="T4" fmla="*/ 1452 w 1452"/>
              <a:gd name="T5" fmla="*/ 0 h 363"/>
              <a:gd name="T6" fmla="*/ 1089 w 1452"/>
              <a:gd name="T7" fmla="*/ 363 h 363"/>
              <a:gd name="T8" fmla="*/ 0 w 1452"/>
              <a:gd name="T9" fmla="*/ 363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2" h="363">
                <a:moveTo>
                  <a:pt x="0" y="363"/>
                </a:moveTo>
                <a:lnTo>
                  <a:pt x="408" y="0"/>
                </a:lnTo>
                <a:lnTo>
                  <a:pt x="1452" y="0"/>
                </a:lnTo>
                <a:lnTo>
                  <a:pt x="1089" y="363"/>
                </a:lnTo>
                <a:lnTo>
                  <a:pt x="0" y="363"/>
                </a:lnTo>
                <a:close/>
              </a:path>
            </a:pathLst>
          </a:custGeom>
          <a:solidFill>
            <a:srgbClr val="FFFF00"/>
          </a:solidFill>
          <a:ln w="9525" cap="flat" cmpd="sng">
            <a:solidFill>
              <a:srgbClr val="FFFF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-108520" y="4365104"/>
            <a:ext cx="9415055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sz="4000" dirty="0">
                <a:solidFill>
                  <a:schemeClr val="tx1"/>
                </a:solidFill>
                <a:ea typeface="华文新魏" panose="02010800040101010101" pitchFamily="2" charset="-122"/>
              </a:rPr>
              <a:t>长方体（或正方体）的体积＝底面积</a:t>
            </a:r>
            <a:r>
              <a:rPr lang="zh-CN" altLang="zh-CN" sz="4000" dirty="0">
                <a:solidFill>
                  <a:schemeClr val="tx1"/>
                </a:solidFill>
                <a:ea typeface="华文新魏" panose="02010800040101010101" pitchFamily="2" charset="-122"/>
              </a:rPr>
              <a:t>×</a:t>
            </a:r>
            <a:r>
              <a:rPr lang="zh-CN" sz="4000" dirty="0">
                <a:solidFill>
                  <a:schemeClr val="tx1"/>
                </a:solidFill>
                <a:ea typeface="华文新魏" panose="02010800040101010101" pitchFamily="2" charset="-122"/>
              </a:rPr>
              <a:t>高</a:t>
            </a:r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2195513" y="3292475"/>
            <a:ext cx="1095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sz="3600">
                <a:solidFill>
                  <a:srgbClr val="FF0066"/>
                </a:solidFill>
                <a:ea typeface="方正艺黑简体" pitchFamily="1" charset="-122"/>
              </a:rPr>
              <a:t>底面</a:t>
            </a:r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6861175" y="3219450"/>
            <a:ext cx="1095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sz="3600">
                <a:solidFill>
                  <a:srgbClr val="FF0066"/>
                </a:solidFill>
                <a:ea typeface="方正艺黑简体" pitchFamily="1" charset="-122"/>
              </a:rPr>
              <a:t>底面</a:t>
            </a: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3367137" y="5249763"/>
            <a:ext cx="2212975" cy="771525"/>
          </a:xfrm>
          <a:prstGeom prst="rect">
            <a:avLst/>
          </a:prstGeom>
          <a:noFill/>
          <a:ln w="9525" cmpd="sng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zh-CN" sz="440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 </a:t>
            </a:r>
            <a:r>
              <a:rPr lang="en-US" altLang="zh-CN" sz="4400" i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4400" i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zh-CN" altLang="zh-CN" sz="4400" i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4" grpId="0" autoUpdateAnimBg="0"/>
      <p:bldP spid="30737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899592" y="1300986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求下列图形的体积。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993062" y="4193888"/>
            <a:ext cx="1759113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zh-CN" sz="4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V=abh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320049" y="4965511"/>
            <a:ext cx="2768600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zh-CN" altLang="zh-CN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320049" y="5509520"/>
            <a:ext cx="2470846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6480</a:t>
            </a:r>
            <a:r>
              <a:rPr lang="zh-CN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3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1" name="AutoShape 6" descr="粉色面巾纸"/>
          <p:cNvSpPr>
            <a:spLocks noChangeArrowheads="1"/>
          </p:cNvSpPr>
          <p:nvPr/>
        </p:nvSpPr>
        <p:spPr bwMode="auto">
          <a:xfrm>
            <a:off x="539552" y="1885761"/>
            <a:ext cx="3168650" cy="1439862"/>
          </a:xfrm>
          <a:prstGeom prst="cube">
            <a:avLst>
              <a:gd name="adj" fmla="val 25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9525" cmpd="sng">
            <a:solidFill>
              <a:srgbClr val="99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619052" y="3325623"/>
            <a:ext cx="10118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</a:rPr>
              <a:t>30d</a:t>
            </a:r>
            <a:r>
              <a:rPr lang="zh-CN" altLang="zh-CN" sz="3200" dirty="0" smtClean="0">
                <a:solidFill>
                  <a:schemeClr val="tx1"/>
                </a:solidFill>
                <a:latin typeface="楷体_GB2312" pitchFamily="49" charset="-122"/>
              </a:rPr>
              <a:t>m</a:t>
            </a:r>
            <a:endParaRPr lang="zh-CN" altLang="zh-CN" sz="32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 rot="18660000">
            <a:off x="3091964" y="2963386"/>
            <a:ext cx="101181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</a:rPr>
              <a:t>12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</a:rPr>
              <a:t>d</a:t>
            </a:r>
            <a:r>
              <a:rPr lang="zh-CN" altLang="zh-CN" sz="3200" dirty="0" smtClean="0">
                <a:solidFill>
                  <a:schemeClr val="tx1"/>
                </a:solidFill>
                <a:latin typeface="楷体_GB2312" pitchFamily="49" charset="-122"/>
              </a:rPr>
              <a:t>m</a:t>
            </a:r>
            <a:endParaRPr lang="zh-CN" altLang="zh-CN" sz="32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262539" y="2493194"/>
            <a:ext cx="132402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</a:rPr>
              <a:t>18dm</a:t>
            </a:r>
            <a:endParaRPr lang="zh-CN" altLang="zh-CN" sz="32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grpSp>
        <p:nvGrpSpPr>
          <p:cNvPr id="15" name="Group 11"/>
          <p:cNvGrpSpPr/>
          <p:nvPr/>
        </p:nvGrpSpPr>
        <p:grpSpPr bwMode="auto">
          <a:xfrm>
            <a:off x="5864027" y="1453961"/>
            <a:ext cx="2305050" cy="2303462"/>
            <a:chOff x="0" y="0"/>
            <a:chExt cx="1452" cy="1451"/>
          </a:xfrm>
        </p:grpSpPr>
        <p:sp>
          <p:nvSpPr>
            <p:cNvPr id="16" name="AutoShape 12" descr="纸袋"/>
            <p:cNvSpPr>
              <a:spLocks noChangeArrowheads="1"/>
            </p:cNvSpPr>
            <p:nvPr/>
          </p:nvSpPr>
          <p:spPr bwMode="auto">
            <a:xfrm>
              <a:off x="0" y="0"/>
              <a:ext cx="1451" cy="1450"/>
            </a:xfrm>
            <a:prstGeom prst="cube">
              <a:avLst>
                <a:gd name="adj" fmla="val 250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7" name="Line 13"/>
            <p:cNvSpPr>
              <a:spLocks noChangeShapeType="1"/>
            </p:cNvSpPr>
            <p:nvPr/>
          </p:nvSpPr>
          <p:spPr bwMode="auto">
            <a:xfrm>
              <a:off x="0" y="1451"/>
              <a:ext cx="1089" cy="0"/>
            </a:xfrm>
            <a:prstGeom prst="line">
              <a:avLst/>
            </a:prstGeom>
            <a:noFill/>
            <a:ln w="38100" cmpd="sng">
              <a:solidFill>
                <a:srgbClr val="00FF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" name="Freeform 14" descr="纸袋"/>
            <p:cNvSpPr/>
            <p:nvPr/>
          </p:nvSpPr>
          <p:spPr bwMode="auto">
            <a:xfrm>
              <a:off x="1089" y="0"/>
              <a:ext cx="363" cy="1406"/>
            </a:xfrm>
            <a:custGeom>
              <a:avLst/>
              <a:gdLst>
                <a:gd name="T0" fmla="*/ 363 w 363"/>
                <a:gd name="T1" fmla="*/ 0 h 1406"/>
                <a:gd name="T2" fmla="*/ 363 w 363"/>
                <a:gd name="T3" fmla="*/ 1089 h 1406"/>
                <a:gd name="T4" fmla="*/ 0 w 363"/>
                <a:gd name="T5" fmla="*/ 1406 h 1406"/>
                <a:gd name="T6" fmla="*/ 0 w 363"/>
                <a:gd name="T7" fmla="*/ 363 h 1406"/>
                <a:gd name="T8" fmla="*/ 363 w 363"/>
                <a:gd name="T9" fmla="*/ 0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1406">
                  <a:moveTo>
                    <a:pt x="363" y="0"/>
                  </a:moveTo>
                  <a:lnTo>
                    <a:pt x="363" y="1089"/>
                  </a:lnTo>
                  <a:lnTo>
                    <a:pt x="0" y="1406"/>
                  </a:lnTo>
                  <a:lnTo>
                    <a:pt x="0" y="363"/>
                  </a:lnTo>
                  <a:lnTo>
                    <a:pt x="363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" name="Line 15"/>
            <p:cNvSpPr>
              <a:spLocks noChangeShapeType="1"/>
            </p:cNvSpPr>
            <p:nvPr/>
          </p:nvSpPr>
          <p:spPr bwMode="auto">
            <a:xfrm flipV="1">
              <a:off x="1089" y="363"/>
              <a:ext cx="0" cy="1088"/>
            </a:xfrm>
            <a:prstGeom prst="line">
              <a:avLst/>
            </a:prstGeom>
            <a:noFill/>
            <a:ln w="38100" cmpd="sng">
              <a:solidFill>
                <a:srgbClr val="00FF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0" name="Line 16"/>
            <p:cNvSpPr>
              <a:spLocks noChangeShapeType="1"/>
            </p:cNvSpPr>
            <p:nvPr/>
          </p:nvSpPr>
          <p:spPr bwMode="auto">
            <a:xfrm flipV="1">
              <a:off x="1089" y="1088"/>
              <a:ext cx="363" cy="363"/>
            </a:xfrm>
            <a:prstGeom prst="line">
              <a:avLst/>
            </a:prstGeom>
            <a:noFill/>
            <a:ln w="38100" cmpd="sng">
              <a:solidFill>
                <a:srgbClr val="00FF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1" name="Freeform 17" descr="纸袋"/>
            <p:cNvSpPr/>
            <p:nvPr/>
          </p:nvSpPr>
          <p:spPr bwMode="auto">
            <a:xfrm>
              <a:off x="0" y="0"/>
              <a:ext cx="1452" cy="363"/>
            </a:xfrm>
            <a:custGeom>
              <a:avLst/>
              <a:gdLst>
                <a:gd name="T0" fmla="*/ 363 w 1452"/>
                <a:gd name="T1" fmla="*/ 0 h 363"/>
                <a:gd name="T2" fmla="*/ 1452 w 1452"/>
                <a:gd name="T3" fmla="*/ 0 h 363"/>
                <a:gd name="T4" fmla="*/ 1089 w 1452"/>
                <a:gd name="T5" fmla="*/ 363 h 363"/>
                <a:gd name="T6" fmla="*/ 0 w 1452"/>
                <a:gd name="T7" fmla="*/ 363 h 363"/>
                <a:gd name="T8" fmla="*/ 363 w 1452"/>
                <a:gd name="T9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2" h="363">
                  <a:moveTo>
                    <a:pt x="363" y="0"/>
                  </a:moveTo>
                  <a:lnTo>
                    <a:pt x="1452" y="0"/>
                  </a:lnTo>
                  <a:lnTo>
                    <a:pt x="1089" y="363"/>
                  </a:lnTo>
                  <a:lnTo>
                    <a:pt x="0" y="363"/>
                  </a:lnTo>
                  <a:lnTo>
                    <a:pt x="363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 cap="flat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6554589" y="3668523"/>
            <a:ext cx="5982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楷体_GB2312" pitchFamily="49" charset="-122"/>
              </a:rPr>
              <a:t>m</a:t>
            </a:r>
            <a:endParaRPr lang="zh-CN" altLang="zh-CN" sz="32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 rot="18660000">
            <a:off x="7585000" y="3430905"/>
            <a:ext cx="5982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楷体_GB2312" pitchFamily="49" charset="-122"/>
              </a:rPr>
              <a:t>m</a:t>
            </a:r>
            <a:endParaRPr lang="zh-CN" altLang="zh-CN" sz="32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 rot="16200000">
            <a:off x="6912065" y="2884357"/>
            <a:ext cx="7921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</a:rPr>
              <a:t>8m</a:t>
            </a:r>
            <a:endParaRPr lang="zh-CN" altLang="zh-CN" sz="32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grpSp>
        <p:nvGrpSpPr>
          <p:cNvPr id="25" name="Group 21"/>
          <p:cNvGrpSpPr/>
          <p:nvPr/>
        </p:nvGrpSpPr>
        <p:grpSpPr bwMode="auto">
          <a:xfrm>
            <a:off x="5580112" y="4403536"/>
            <a:ext cx="1576388" cy="649288"/>
            <a:chOff x="36" y="0"/>
            <a:chExt cx="993" cy="409"/>
          </a:xfrm>
        </p:grpSpPr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36" y="0"/>
              <a:ext cx="630" cy="4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zh-CN" altLang="zh-CN" sz="36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  =</a:t>
              </a:r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673" y="0"/>
              <a:ext cx="356" cy="4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zh-CN" sz="36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zh-CN" altLang="zh-CN" sz="36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³</a:t>
              </a:r>
              <a:endParaRPr lang="zh-CN" altLang="zh-CN" sz="3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5981502" y="4965511"/>
            <a:ext cx="2176462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zh-CN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6034470" y="5514786"/>
            <a:ext cx="2602292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512</a:t>
            </a:r>
            <a:r>
              <a:rPr 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3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30" name="Picture 34">
            <a:hlinkClick r:id="rId5" action="ppaction://hlinksldjump"/>
          </p:cNvPr>
          <p:cNvPicPr>
            <a:picLocks noChangeArrowheads="1"/>
          </p:cNvPicPr>
          <p:nvPr/>
        </p:nvPicPr>
        <p:blipFill>
          <a:blip r:embed="rId6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7023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Box 18">
            <a:hlinkClick r:id="" action="ppaction://hlinkshowjump?jump=firstslide">
              <a:snd r:embed="rId7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4355976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28" grpId="0" autoUpdateAnimBg="0"/>
      <p:bldP spid="2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9512" y="821680"/>
            <a:ext cx="60708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31</a:t>
            </a:r>
            <a:r>
              <a:rPr lang="zh-CN" altLang="zh-CN" sz="3200" dirty="0"/>
              <a:t>页“做一做”第</a:t>
            </a:r>
            <a:r>
              <a:rPr lang="en-US" altLang="zh-CN" sz="3200" dirty="0" smtClean="0"/>
              <a:t>1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6" name="TextBox 29"/>
          <p:cNvSpPr txBox="1">
            <a:spLocks noChangeArrowheads="1"/>
          </p:cNvSpPr>
          <p:nvPr/>
        </p:nvSpPr>
        <p:spPr bwMode="auto">
          <a:xfrm>
            <a:off x="179512" y="1340768"/>
            <a:ext cx="82804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一块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长方体肥皂的尺寸如下图，它的体积是多少？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26846" y="2981218"/>
            <a:ext cx="2808312" cy="710067"/>
          </a:xfrm>
          <a:prstGeom prst="rect">
            <a:avLst/>
          </a:prstGeom>
          <a:noFill/>
          <a:ln w="12700" algn="ctr">
            <a:noFill/>
            <a:miter lim="800000"/>
            <a:tailEnd type="none" w="lg" len="lg"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b h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55427" y="3727045"/>
            <a:ext cx="4104605" cy="710067"/>
          </a:xfrm>
          <a:prstGeom prst="rect">
            <a:avLst/>
          </a:prstGeom>
          <a:noFill/>
          <a:ln w="12700" algn="ctr">
            <a:noFill/>
            <a:miter lim="800000"/>
            <a:tailEnd type="none" w="lg" len="lg"/>
          </a:ln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＝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15×7×8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755576" y="4375117"/>
            <a:ext cx="3455988" cy="710067"/>
          </a:xfrm>
          <a:prstGeom prst="rect">
            <a:avLst/>
          </a:prstGeom>
          <a:noFill/>
          <a:ln w="12700" algn="ctr">
            <a:noFill/>
            <a:miter lim="800000"/>
            <a:tailEnd type="none" w="lg" len="lg"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zh-CN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840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40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95536" y="5290315"/>
            <a:ext cx="6121400" cy="710067"/>
          </a:xfrm>
          <a:prstGeom prst="rect">
            <a:avLst/>
          </a:prstGeom>
          <a:noFill/>
          <a:ln w="12700" algn="ctr">
            <a:noFill/>
            <a:miter lim="800000"/>
            <a:tailEnd type="none" w="lg" len="lg"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zh-CN" sz="4000" i="1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</a:rPr>
              <a:t>答：它的体积是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840cm</a:t>
            </a:r>
            <a:r>
              <a:rPr lang="en-US" altLang="zh-CN" sz="40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</a:rPr>
              <a:t>。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1" name="Picture 13" descr="RTX截图未命名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443163"/>
            <a:ext cx="3600450" cy="220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14348" y="571480"/>
            <a:ext cx="60708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31</a:t>
            </a:r>
            <a:r>
              <a:rPr lang="zh-CN" altLang="zh-CN" sz="3200" dirty="0"/>
              <a:t>页“做一做”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2</a:t>
            </a:r>
            <a:r>
              <a:rPr lang="zh-CN" altLang="zh-CN" sz="3200" dirty="0"/>
              <a:t>题。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07503" y="1124744"/>
            <a:ext cx="889203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根长方体木料，长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，横截面的面积是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06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32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。这根木料的体积是多少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692275" y="5301208"/>
            <a:ext cx="5472113" cy="774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</a:t>
            </a:r>
            <a:r>
              <a:rPr lang="en-US" altLang="zh-CN" sz="3200" dirty="0">
                <a:solidFill>
                  <a:srgbClr val="C0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这根木料的体积是</a:t>
            </a: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0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3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3200" baseline="30000" dirty="0">
                <a:solidFill>
                  <a:srgbClr val="C0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。</a:t>
            </a:r>
          </a:p>
        </p:txBody>
      </p:sp>
      <p:grpSp>
        <p:nvGrpSpPr>
          <p:cNvPr id="8" name="Group 27"/>
          <p:cNvGrpSpPr/>
          <p:nvPr/>
        </p:nvGrpSpPr>
        <p:grpSpPr bwMode="auto">
          <a:xfrm>
            <a:off x="1619672" y="2549823"/>
            <a:ext cx="4830763" cy="2319337"/>
            <a:chOff x="767" y="1661"/>
            <a:chExt cx="3043" cy="1461"/>
          </a:xfrm>
        </p:grpSpPr>
        <p:pic>
          <p:nvPicPr>
            <p:cNvPr id="9" name="Picture 25" descr="p-4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4" y="1661"/>
              <a:ext cx="2766" cy="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26"/>
            <p:cNvSpPr>
              <a:spLocks noChangeArrowheads="1"/>
            </p:cNvSpPr>
            <p:nvPr/>
          </p:nvSpPr>
          <p:spPr bwMode="auto">
            <a:xfrm>
              <a:off x="767" y="2741"/>
              <a:ext cx="817" cy="381"/>
            </a:xfrm>
            <a:prstGeom prst="rect">
              <a:avLst/>
            </a:prstGeom>
            <a:noFill/>
            <a:ln w="19050" algn="ctr">
              <a:noFill/>
              <a:miter lim="800000"/>
              <a:tailEnd type="none" w="lg" len="lg"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2800">
                  <a:latin typeface="Arial" panose="020B0604020202020204" pitchFamily="34" charset="0"/>
                </a:rPr>
                <a:t>0</a:t>
              </a:r>
              <a:r>
                <a:rPr lang="en-US" altLang="zh-CN" sz="2800">
                  <a:latin typeface="Times New Roman" panose="02020603050405020304" pitchFamily="18" charset="0"/>
                </a:rPr>
                <a:t>.</a:t>
              </a:r>
              <a:r>
                <a:rPr lang="en-US" altLang="zh-CN" sz="2800">
                  <a:latin typeface="Arial" panose="020B0604020202020204" pitchFamily="34" charset="0"/>
                </a:rPr>
                <a:t>06</a:t>
              </a:r>
              <a:r>
                <a:rPr lang="en-US" altLang="zh-CN" sz="2800">
                  <a:latin typeface="Times New Roman" panose="02020603050405020304" pitchFamily="18" charset="0"/>
                </a:rPr>
                <a:t>m</a:t>
              </a:r>
              <a:r>
                <a:rPr lang="en-US" altLang="zh-CN" sz="2800" baseline="30000">
                  <a:latin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699792" y="4521744"/>
            <a:ext cx="1609736" cy="774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</a:rPr>
              <a:t>0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Arial" panose="020B0604020202020204" pitchFamily="34" charset="0"/>
              </a:rPr>
              <a:t>06×5</a:t>
            </a:r>
            <a:endParaRPr lang="en-US" altLang="zh-CN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11960" y="4509120"/>
            <a:ext cx="2061783" cy="774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0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3</a:t>
            </a:r>
            <a:r>
              <a:rPr lang="en-US" altLang="zh-CN" sz="3200" dirty="0">
                <a:solidFill>
                  <a:srgbClr val="C0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3200" baseline="30000" dirty="0">
                <a:solidFill>
                  <a:srgbClr val="C00000"/>
                </a:solidFill>
                <a:latin typeface="Arial" panose="020B0604020202020204" pitchFamily="34" charset="0"/>
              </a:rPr>
              <a:t>3</a:t>
            </a:r>
            <a:r>
              <a:rPr lang="en-US" altLang="zh-CN" sz="3200" dirty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4" y="642918"/>
            <a:ext cx="5246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33</a:t>
            </a:r>
            <a:r>
              <a:rPr lang="zh-CN" altLang="zh-CN" sz="3200" dirty="0"/>
              <a:t>页练习七第</a:t>
            </a:r>
            <a:r>
              <a:rPr lang="en-US" altLang="zh-CN" sz="3200" dirty="0" smtClean="0"/>
              <a:t>8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30388" y="1415678"/>
            <a:ext cx="834606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建筑工地要挖一个长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，宽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30m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，深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的长方体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土坑，一共要挖出多少方的土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7903" y="4644945"/>
            <a:ext cx="1221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 cm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9476" y="4644944"/>
            <a:ext cx="13756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=0.5 m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44870" y="4644943"/>
            <a:ext cx="2367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50×30×0.5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50856" y="4644943"/>
            <a:ext cx="17844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=750(m</a:t>
            </a:r>
            <a:r>
              <a:rPr lang="en-US" altLang="zh-C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242" y="5248603"/>
            <a:ext cx="13756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750 m</a:t>
            </a:r>
            <a:r>
              <a:rPr lang="en-US" altLang="zh-C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41510" y="5248603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=750</a:t>
            </a: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方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6333" y="5889704"/>
            <a:ext cx="5336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答：一共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要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挖出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750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方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土。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60449" y="2492896"/>
            <a:ext cx="39160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在工程上，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的土、沙、石等均简称“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方”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" name="圆角矩形 6"/>
          <p:cNvSpPr/>
          <p:nvPr/>
        </p:nvSpPr>
        <p:spPr>
          <a:xfrm flipH="1">
            <a:off x="4628847" y="2492895"/>
            <a:ext cx="4370689" cy="95410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01087"/>
            <a:ext cx="4249667" cy="229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57224" y="571480"/>
            <a:ext cx="5246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33</a:t>
            </a:r>
            <a:r>
              <a:rPr lang="zh-CN" altLang="zh-CN" sz="3200" dirty="0"/>
              <a:t>页练习七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9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847081" y="1912764"/>
            <a:ext cx="397339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一块棱长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的正方体冰块，它的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体积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多少立方厘米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745664" y="1510913"/>
            <a:ext cx="295232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早在夏朝，中国人就已经掌握了存储冰块的技术！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 rot="5400000">
            <a:off x="1558109" y="1707618"/>
            <a:ext cx="3070381" cy="2803238"/>
          </a:xfrm>
          <a:prstGeom prst="round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9622" y="4932457"/>
            <a:ext cx="22589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30×30×30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95444" y="4932457"/>
            <a:ext cx="23775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=27000(cm</a:t>
            </a:r>
            <a:r>
              <a:rPr lang="en-US" altLang="zh-C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8088" y="5652537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答：它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</a:rPr>
              <a:t>的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体积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是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27000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立方厘米。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5786" y="571480"/>
            <a:ext cx="54553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33</a:t>
            </a:r>
            <a:r>
              <a:rPr lang="zh-CN" altLang="zh-CN" sz="3200" dirty="0"/>
              <a:t>页练习七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10</a:t>
            </a:r>
            <a:r>
              <a:rPr lang="zh-CN" altLang="zh-CN" sz="3200" dirty="0"/>
              <a:t>题。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887415" y="1142984"/>
            <a:ext cx="525658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妈妈送给奶奶的长方体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形状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的生日蛋糕长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2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，宽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2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，高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0.6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。奶奶把它平均分成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块长方体形状的小蛋糕。想一想她是怎样分的，每个人分到多大的一块蛋糕。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3789040"/>
            <a:ext cx="88200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/>
              <a:t>顺着长把它平均分成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 dirty="0"/>
              <a:t>份</a:t>
            </a:r>
            <a:r>
              <a:rPr lang="en-US" altLang="zh-CN" sz="3200" dirty="0"/>
              <a:t>,</a:t>
            </a:r>
            <a:r>
              <a:rPr lang="zh-CN" altLang="zh-CN" sz="3200" dirty="0"/>
              <a:t>顺着宽也可把它平均分成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 dirty="0"/>
              <a:t>份</a:t>
            </a:r>
            <a:r>
              <a:rPr lang="en-US" altLang="zh-CN" sz="3200" dirty="0"/>
              <a:t>,</a:t>
            </a:r>
            <a:r>
              <a:rPr lang="zh-CN" altLang="zh-CN" sz="3200" dirty="0"/>
              <a:t>只要符合条件即可</a:t>
            </a:r>
            <a:r>
              <a:rPr lang="zh-CN" altLang="zh-CN" sz="3200" dirty="0" smtClean="0"/>
              <a:t>。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179512" y="4784293"/>
            <a:ext cx="50275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/>
              <a:t>每个人分到蛋糕的体积</a:t>
            </a:r>
            <a:r>
              <a:rPr lang="zh-CN" altLang="zh-CN" sz="3200" dirty="0" smtClean="0"/>
              <a:t>为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860032" y="4789601"/>
            <a:ext cx="28415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2×2×0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6÷4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08304" y="4789600"/>
            <a:ext cx="20604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6(dm</a:t>
            </a:r>
            <a:r>
              <a:rPr lang="en-US" altLang="zh-C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1691" y="5445224"/>
            <a:ext cx="67585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答：每个人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分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到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6dm</a:t>
            </a:r>
            <a:r>
              <a:rPr lang="en-US" altLang="zh-CN" sz="3200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一块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蛋糕。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425" y="1400271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10</a:t>
            </a:r>
            <a:r>
              <a:rPr lang="en-US" altLang="zh-CN" sz="3200" dirty="0">
                <a:solidFill>
                  <a:schemeClr val="tx1"/>
                </a:solidFill>
              </a:rPr>
              <a:t>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05" y="1312245"/>
            <a:ext cx="3719307" cy="2476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8925" y="1268760"/>
            <a:ext cx="8139449" cy="196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400" dirty="0">
                <a:solidFill>
                  <a:srgbClr val="000000"/>
                </a:solidFill>
              </a:rPr>
              <a:t>长方体和正方体的体积计算公式。</a:t>
            </a:r>
            <a:endParaRPr lang="zh-CN" altLang="zh-CN" sz="4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76967" y="3357713"/>
            <a:ext cx="8139449" cy="196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400" dirty="0">
                <a:solidFill>
                  <a:srgbClr val="000000"/>
                </a:solidFill>
              </a:rPr>
              <a:t>这两种立体图形的体积都可以用一个计算公式进行计算。</a:t>
            </a:r>
            <a:endParaRPr lang="zh-CN" altLang="zh-CN" sz="4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51520" y="1070753"/>
            <a:ext cx="21082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i="1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算一算。</a:t>
            </a:r>
          </a:p>
        </p:txBody>
      </p:sp>
      <p:sp>
        <p:nvSpPr>
          <p:cNvPr id="15" name="矩形 14"/>
          <p:cNvSpPr/>
          <p:nvPr/>
        </p:nvSpPr>
        <p:spPr>
          <a:xfrm>
            <a:off x="659800" y="2132856"/>
            <a:ext cx="13869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prstClr val="black">
                    <a:lumMod val="95000"/>
                    <a:lumOff val="5000"/>
                  </a:prstClr>
                </a:solidFill>
              </a:rPr>
              <a:t>5</a:t>
            </a:r>
            <a:r>
              <a:rPr lang="en-US" altLang="zh-CN" sz="4000" baseline="30000" dirty="0">
                <a:solidFill>
                  <a:prstClr val="black">
                    <a:lumMod val="95000"/>
                    <a:lumOff val="5000"/>
                  </a:prstClr>
                </a:solidFill>
              </a:rPr>
              <a:t>3</a:t>
            </a:r>
            <a:r>
              <a:rPr lang="en-US" altLang="zh-CN" sz="4000" dirty="0">
                <a:solidFill>
                  <a:prstClr val="black">
                    <a:lumMod val="95000"/>
                    <a:lumOff val="5000"/>
                  </a:prstClr>
                </a:solidFill>
              </a:rPr>
              <a:t>=</a:t>
            </a:r>
            <a:r>
              <a:rPr lang="zh-CN" altLang="zh-CN" sz="4000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　</a:t>
            </a:r>
            <a:endParaRPr lang="zh-CN" altLang="en-US" sz="40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53381" y="2132856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prstClr val="black">
                    <a:lumMod val="95000"/>
                    <a:lumOff val="5000"/>
                  </a:prstClr>
                </a:solidFill>
              </a:rPr>
              <a:t>5×3=</a:t>
            </a:r>
            <a:endParaRPr lang="zh-CN" altLang="en-US" sz="40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40710" y="2132856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prstClr val="black">
                    <a:lumMod val="95000"/>
                    <a:lumOff val="5000"/>
                  </a:prstClr>
                </a:solidFill>
              </a:rPr>
              <a:t>5+5+5=</a:t>
            </a:r>
            <a:endParaRPr lang="zh-CN" altLang="en-US" sz="40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3568" y="4068361"/>
            <a:ext cx="8723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prstClr val="black">
                    <a:lumMod val="95000"/>
                    <a:lumOff val="5000"/>
                  </a:prstClr>
                </a:solidFill>
              </a:rPr>
              <a:t>3</a:t>
            </a:r>
            <a:r>
              <a:rPr lang="en-US" altLang="zh-CN" sz="4000" baseline="30000" dirty="0">
                <a:solidFill>
                  <a:prstClr val="black">
                    <a:lumMod val="95000"/>
                    <a:lumOff val="5000"/>
                  </a:prstClr>
                </a:solidFill>
              </a:rPr>
              <a:t>3</a:t>
            </a:r>
            <a:r>
              <a:rPr lang="en-US" altLang="zh-CN" sz="4000" dirty="0">
                <a:solidFill>
                  <a:prstClr val="black">
                    <a:lumMod val="95000"/>
                    <a:lumOff val="5000"/>
                  </a:prstClr>
                </a:solidFill>
              </a:rPr>
              <a:t>=</a:t>
            </a:r>
            <a:endParaRPr lang="zh-CN" altLang="en-US" sz="40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53381" y="4077071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prstClr val="black">
                    <a:lumMod val="95000"/>
                    <a:lumOff val="5000"/>
                  </a:prstClr>
                </a:solidFill>
              </a:rPr>
              <a:t>3×3=</a:t>
            </a:r>
            <a:endParaRPr lang="zh-CN" altLang="en-US" sz="40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558823" y="4077071"/>
            <a:ext cx="2247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prstClr val="black">
                    <a:lumMod val="95000"/>
                    <a:lumOff val="5000"/>
                  </a:prstClr>
                </a:solidFill>
              </a:rPr>
              <a:t>3×3×3=</a:t>
            </a:r>
            <a:endParaRPr lang="zh-CN" altLang="zh-CN" sz="40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31640" y="2132856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125</a:t>
            </a:r>
            <a:endParaRPr lang="zh-CN" altLang="en-US" sz="4000" dirty="0"/>
          </a:p>
        </p:txBody>
      </p:sp>
      <p:sp>
        <p:nvSpPr>
          <p:cNvPr id="28" name="矩形 27"/>
          <p:cNvSpPr/>
          <p:nvPr/>
        </p:nvSpPr>
        <p:spPr>
          <a:xfrm>
            <a:off x="4427984" y="2132856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15</a:t>
            </a:r>
            <a:endParaRPr lang="zh-CN" altLang="en-US" sz="4000" dirty="0"/>
          </a:p>
        </p:txBody>
      </p:sp>
      <p:sp>
        <p:nvSpPr>
          <p:cNvPr id="29" name="矩形 28"/>
          <p:cNvSpPr/>
          <p:nvPr/>
        </p:nvSpPr>
        <p:spPr>
          <a:xfrm>
            <a:off x="7180329" y="2124145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15</a:t>
            </a:r>
            <a:endParaRPr lang="zh-CN" altLang="en-US" sz="4000" dirty="0"/>
          </a:p>
        </p:txBody>
      </p:sp>
      <p:sp>
        <p:nvSpPr>
          <p:cNvPr id="30" name="矩形 29"/>
          <p:cNvSpPr/>
          <p:nvPr/>
        </p:nvSpPr>
        <p:spPr>
          <a:xfrm>
            <a:off x="1403648" y="4068361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27</a:t>
            </a:r>
            <a:endParaRPr lang="zh-CN" altLang="en-US" sz="4000" dirty="0"/>
          </a:p>
        </p:txBody>
      </p:sp>
      <p:sp>
        <p:nvSpPr>
          <p:cNvPr id="31" name="矩形 30"/>
          <p:cNvSpPr/>
          <p:nvPr/>
        </p:nvSpPr>
        <p:spPr>
          <a:xfrm>
            <a:off x="4499992" y="4068361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9</a:t>
            </a:r>
            <a:endParaRPr lang="zh-CN" altLang="en-US" sz="4000" dirty="0"/>
          </a:p>
        </p:txBody>
      </p:sp>
      <p:sp>
        <p:nvSpPr>
          <p:cNvPr id="32" name="矩形 31"/>
          <p:cNvSpPr/>
          <p:nvPr/>
        </p:nvSpPr>
        <p:spPr>
          <a:xfrm>
            <a:off x="7612377" y="4077072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27</a:t>
            </a:r>
            <a:endParaRPr lang="zh-CN" altLang="en-US" sz="4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-36512" y="764629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33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页练习七第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07504" y="1412776"/>
            <a:ext cx="882047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家具厂订购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500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根方木，每根方木横截面的面积是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2.4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长是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，这些木料一共是多少方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05379" y="4514897"/>
            <a:ext cx="15744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dm</a:t>
            </a:r>
            <a:r>
              <a:rPr lang="en-US" altLang="zh-C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90739" y="4514896"/>
            <a:ext cx="19223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=0.024 m</a:t>
            </a:r>
            <a:r>
              <a:rPr lang="en-US" altLang="zh-C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05379" y="5072464"/>
            <a:ext cx="27847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0.024×3×500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69675" y="5070480"/>
            <a:ext cx="15792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=36(m</a:t>
            </a:r>
            <a:r>
              <a:rPr lang="en-US" altLang="zh-C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82471" y="5652537"/>
            <a:ext cx="51299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答：这些</a:t>
            </a:r>
            <a:r>
              <a:rPr lang="zh-CN" altLang="en-US" sz="3200" dirty="0">
                <a:solidFill>
                  <a:srgbClr val="C00000"/>
                </a:solidFill>
                <a:latin typeface="+mn-ea"/>
              </a:rPr>
              <a:t>木料一共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是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方。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1400" y="2637614"/>
            <a:ext cx="4774273" cy="2159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642910" y="500042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33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页练习七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12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11561" y="2204864"/>
          <a:ext cx="7632846" cy="38164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44282"/>
                <a:gridCol w="2544282"/>
                <a:gridCol w="2544282"/>
              </a:tblGrid>
              <a:tr h="763285">
                <a:tc>
                  <a:txBody>
                    <a:bodyPr/>
                    <a:lstStyle/>
                    <a:p>
                      <a:endParaRPr lang="zh-CN" altLang="en-US" dirty="0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endParaRPr lang="zh-CN" altLang="en-US" dirty="0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endParaRPr lang="zh-CN" altLang="en-US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endParaRPr lang="zh-CN" altLang="en-US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endParaRPr lang="zh-CN" altLang="en-US" dirty="0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35194" y="2276872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底面积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20981" y="226442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46917" y="226816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体积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65419" y="3060249"/>
            <a:ext cx="12458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32c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59632" y="3789040"/>
            <a:ext cx="12458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40c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59632" y="5364505"/>
            <a:ext cx="12458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54c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13939" y="3789040"/>
            <a:ext cx="9589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5d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95936" y="4581128"/>
            <a:ext cx="726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23928" y="5364505"/>
            <a:ext cx="9140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7c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28184" y="3068960"/>
            <a:ext cx="1454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448c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32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28184" y="4581128"/>
            <a:ext cx="1454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729c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25647" y="3068960"/>
            <a:ext cx="11192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14c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49725" y="3806135"/>
            <a:ext cx="16626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2000c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32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59632" y="4572417"/>
            <a:ext cx="10743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81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32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14100" y="5364505"/>
            <a:ext cx="1454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378c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32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6280" y="1548081"/>
            <a:ext cx="80457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填出下表中长方体或正方体的相关数据。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7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-89700" y="758379"/>
            <a:ext cx="74700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en-US" altLang="zh-CN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重点题</a:t>
            </a:r>
            <a:r>
              <a:rPr lang="en-US" altLang="zh-CN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计算下面图形的体积。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176858" y="5016309"/>
            <a:ext cx="248374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10×4×6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5004048" y="5015202"/>
            <a:ext cx="23762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9×9×9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108520" y="1917073"/>
            <a:ext cx="6174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76535" y="1773057"/>
            <a:ext cx="6174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69117" y="3996353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10cm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61799" y="2997073"/>
            <a:ext cx="11054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6cm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26702" y="3564305"/>
            <a:ext cx="914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4cm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03395" y="5016309"/>
            <a:ext cx="26180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240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92275" y="5013176"/>
            <a:ext cx="26629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729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立方体 6"/>
          <p:cNvSpPr/>
          <p:nvPr/>
        </p:nvSpPr>
        <p:spPr>
          <a:xfrm>
            <a:off x="578836" y="1917073"/>
            <a:ext cx="3600000" cy="2160000"/>
          </a:xfrm>
          <a:prstGeom prst="cub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立方体 7"/>
          <p:cNvSpPr/>
          <p:nvPr/>
        </p:nvSpPr>
        <p:spPr>
          <a:xfrm>
            <a:off x="5375125" y="1199138"/>
            <a:ext cx="3240000" cy="3240000"/>
          </a:xfrm>
          <a:prstGeom prst="cub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101390" y="4356393"/>
            <a:ext cx="11054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9dm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73049" y="2848293"/>
            <a:ext cx="11054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9dm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172400" y="3852337"/>
            <a:ext cx="11054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9dm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5" grpId="0" autoUpdateAnimBg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93476" y="630855"/>
            <a:ext cx="8134002" cy="2774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sz="40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（重点题）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一个长方体的长、宽、高分别是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分米、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分米、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分米，这个长方体的体积是多少立方分米？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539552" y="3845947"/>
            <a:ext cx="404607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8×6×</a:t>
            </a:r>
            <a:r>
              <a:rPr lang="zh-CN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1518" y="3845946"/>
            <a:ext cx="43268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=240（立方分米）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4625841"/>
            <a:ext cx="73261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答：这个长方体的体积是240立方分米。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57158" y="642918"/>
            <a:ext cx="734377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（易错题）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把一个棱长为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12 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的正方体铁块锻造成长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9㎝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8 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的长方体，长方体铁块的高是多少厘米？</a:t>
            </a:r>
          </a:p>
        </p:txBody>
      </p:sp>
      <p:sp>
        <p:nvSpPr>
          <p:cNvPr id="4" name="矩形 3"/>
          <p:cNvSpPr/>
          <p:nvPr/>
        </p:nvSpPr>
        <p:spPr>
          <a:xfrm>
            <a:off x="858724" y="5169386"/>
            <a:ext cx="71240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答：长方体铁块的高是</a:t>
            </a:r>
            <a:r>
              <a:rPr lang="zh-CN" altLang="zh-CN" sz="40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24 cm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1043608" y="3204265"/>
            <a:ext cx="35461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12×12×12×3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13418" y="3195554"/>
            <a:ext cx="36150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sz="40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1728（ </a:t>
            </a:r>
            <a:r>
              <a:rPr lang="en-US" altLang="zh-CN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4000" baseline="30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40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4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zh-CN" sz="4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08" y="4131658"/>
            <a:ext cx="30027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1728÷9 ÷8 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83703" y="4114579"/>
            <a:ext cx="26741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=24（cm）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5742" y="764704"/>
            <a:ext cx="843469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（探究题）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一根铁丝长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120 ㎝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，现将这根铁丝焊接成一个长方体模型，长是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14 ㎝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，宽和高相等，这个模型的体积是多少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立方厘米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</a:p>
        </p:txBody>
      </p:sp>
      <p:sp>
        <p:nvSpPr>
          <p:cNvPr id="2" name="矩形 1"/>
          <p:cNvSpPr/>
          <p:nvPr/>
        </p:nvSpPr>
        <p:spPr>
          <a:xfrm>
            <a:off x="611560" y="5517232"/>
            <a:ext cx="76546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答：这个模型的体积是</a:t>
            </a:r>
            <a:r>
              <a:rPr lang="zh-CN" altLang="zh-CN" sz="40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896</a:t>
            </a:r>
            <a:r>
              <a:rPr lang="en-US" altLang="zh-CN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</a:t>
            </a:r>
            <a:r>
              <a:rPr lang="en-US" altLang="zh-CN" sz="4000" baseline="30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40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1115616" y="2942840"/>
            <a:ext cx="44486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（120 ÷ 4-14）÷2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3522258"/>
            <a:ext cx="20168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÷2 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5616" y="4098322"/>
            <a:ext cx="25458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（cm）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4702" y="4737338"/>
            <a:ext cx="54136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14×8×8=896（ </a:t>
            </a:r>
            <a:r>
              <a:rPr lang="en-US" altLang="zh-CN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4000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0" y="1027113"/>
            <a:ext cx="8424862" cy="2976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sz="3200" dirty="0">
                <a:solidFill>
                  <a:srgbClr val="FF3399"/>
                </a:solidFill>
                <a:latin typeface="楷体_GB2312" pitchFamily="49" charset="-122"/>
              </a:rPr>
              <a:t>（竞赛题）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将一个长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 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 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，高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 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的长方体的表面刷上红漆，然后将这个长方体切割成棱长为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的小正方体，则任何一面都没有被刷漆的小正方体有（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）个。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644504" y="3358733"/>
            <a:ext cx="863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24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07504" y="4377298"/>
            <a:ext cx="655272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6-2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）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×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5-2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）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×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4-2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）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17864" y="4375191"/>
            <a:ext cx="25026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楷体_GB2312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24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zh-CN" altLang="en-US" sz="4000" dirty="0">
                <a:solidFill>
                  <a:srgbClr val="FF0000"/>
                </a:solidFill>
                <a:latin typeface="楷体_GB2312" pitchFamily="49" charset="-122"/>
                <a:sym typeface="Wingdings" panose="05000000000000000000" pitchFamily="2" charset="2"/>
              </a:rPr>
              <a:t>个）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4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496" y="764704"/>
            <a:ext cx="6984776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每个小正方体的体积是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cm</a:t>
            </a:r>
            <a:r>
              <a:rPr lang="en-US" altLang="zh-CN" sz="32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下面每个图形的体积各是多少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9" name="r49.jpg" descr="id:2147506380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592" y="2201962"/>
            <a:ext cx="7486442" cy="23791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9632" y="4737338"/>
            <a:ext cx="19111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cm</a:t>
            </a:r>
            <a:r>
              <a:rPr lang="en-US" altLang="zh-CN" sz="4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7724" y="4737338"/>
            <a:ext cx="13965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cm</a:t>
            </a:r>
            <a:r>
              <a:rPr lang="en-US" altLang="zh-CN" sz="4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立方体 8"/>
          <p:cNvSpPr/>
          <p:nvPr/>
        </p:nvSpPr>
        <p:spPr>
          <a:xfrm>
            <a:off x="274486" y="3188169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977479" y="3192994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2223" y="908720"/>
            <a:ext cx="85302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下面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每个长方体的体积是多少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每个小正方体都是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立方厘米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立方体 7"/>
          <p:cNvSpPr/>
          <p:nvPr/>
        </p:nvSpPr>
        <p:spPr>
          <a:xfrm>
            <a:off x="1691680" y="3201599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立方体 9"/>
          <p:cNvSpPr/>
          <p:nvPr/>
        </p:nvSpPr>
        <p:spPr>
          <a:xfrm>
            <a:off x="35496" y="3429000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立方体 10"/>
          <p:cNvSpPr/>
          <p:nvPr/>
        </p:nvSpPr>
        <p:spPr>
          <a:xfrm>
            <a:off x="760610" y="3420001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立方体 11"/>
          <p:cNvSpPr/>
          <p:nvPr/>
        </p:nvSpPr>
        <p:spPr>
          <a:xfrm>
            <a:off x="1474811" y="3425909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>
            <a:off x="3072542" y="3232168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3775535" y="3236993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4489736" y="3245598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立方体 16"/>
          <p:cNvSpPr/>
          <p:nvPr/>
        </p:nvSpPr>
        <p:spPr>
          <a:xfrm>
            <a:off x="2833552" y="3472999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/>
          <p:cNvSpPr/>
          <p:nvPr/>
        </p:nvSpPr>
        <p:spPr>
          <a:xfrm>
            <a:off x="3558666" y="3464000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立方体 18"/>
          <p:cNvSpPr/>
          <p:nvPr/>
        </p:nvSpPr>
        <p:spPr>
          <a:xfrm>
            <a:off x="4272867" y="3469908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/>
          <p:cNvSpPr/>
          <p:nvPr/>
        </p:nvSpPr>
        <p:spPr>
          <a:xfrm>
            <a:off x="3072542" y="2515120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立方体 20"/>
          <p:cNvSpPr/>
          <p:nvPr/>
        </p:nvSpPr>
        <p:spPr>
          <a:xfrm>
            <a:off x="3775535" y="2519945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立方体 24"/>
          <p:cNvSpPr/>
          <p:nvPr/>
        </p:nvSpPr>
        <p:spPr>
          <a:xfrm>
            <a:off x="4489736" y="2528550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立方体 25"/>
          <p:cNvSpPr/>
          <p:nvPr/>
        </p:nvSpPr>
        <p:spPr>
          <a:xfrm>
            <a:off x="2833552" y="2755951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立方体 26"/>
          <p:cNvSpPr/>
          <p:nvPr/>
        </p:nvSpPr>
        <p:spPr>
          <a:xfrm>
            <a:off x="3558666" y="2746952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立方体 27"/>
          <p:cNvSpPr/>
          <p:nvPr/>
        </p:nvSpPr>
        <p:spPr>
          <a:xfrm>
            <a:off x="4272867" y="2752860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立方体 28"/>
          <p:cNvSpPr/>
          <p:nvPr/>
        </p:nvSpPr>
        <p:spPr>
          <a:xfrm>
            <a:off x="5891110" y="3251220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立方体 29"/>
          <p:cNvSpPr/>
          <p:nvPr/>
        </p:nvSpPr>
        <p:spPr>
          <a:xfrm>
            <a:off x="6594103" y="3256045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7308304" y="3264650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立方体 31"/>
          <p:cNvSpPr/>
          <p:nvPr/>
        </p:nvSpPr>
        <p:spPr>
          <a:xfrm>
            <a:off x="5652120" y="3492051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立方体 32"/>
          <p:cNvSpPr/>
          <p:nvPr/>
        </p:nvSpPr>
        <p:spPr>
          <a:xfrm>
            <a:off x="6377234" y="3483052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立方体 33"/>
          <p:cNvSpPr/>
          <p:nvPr/>
        </p:nvSpPr>
        <p:spPr>
          <a:xfrm>
            <a:off x="7091435" y="3488960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立方体 34"/>
          <p:cNvSpPr/>
          <p:nvPr/>
        </p:nvSpPr>
        <p:spPr>
          <a:xfrm>
            <a:off x="5891110" y="2534172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立方体 35"/>
          <p:cNvSpPr/>
          <p:nvPr/>
        </p:nvSpPr>
        <p:spPr>
          <a:xfrm>
            <a:off x="6594103" y="2538997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立方体 36"/>
          <p:cNvSpPr/>
          <p:nvPr/>
        </p:nvSpPr>
        <p:spPr>
          <a:xfrm>
            <a:off x="7308304" y="2547602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立方体 37"/>
          <p:cNvSpPr/>
          <p:nvPr/>
        </p:nvSpPr>
        <p:spPr>
          <a:xfrm>
            <a:off x="5652120" y="2775003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立方体 38"/>
          <p:cNvSpPr/>
          <p:nvPr/>
        </p:nvSpPr>
        <p:spPr>
          <a:xfrm>
            <a:off x="6377234" y="2766004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立方体 39"/>
          <p:cNvSpPr/>
          <p:nvPr/>
        </p:nvSpPr>
        <p:spPr>
          <a:xfrm>
            <a:off x="7091435" y="2771912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立方体 40"/>
          <p:cNvSpPr/>
          <p:nvPr/>
        </p:nvSpPr>
        <p:spPr>
          <a:xfrm>
            <a:off x="7993225" y="3258742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立方体 41"/>
          <p:cNvSpPr/>
          <p:nvPr/>
        </p:nvSpPr>
        <p:spPr>
          <a:xfrm>
            <a:off x="7776356" y="3483052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立方体 42"/>
          <p:cNvSpPr/>
          <p:nvPr/>
        </p:nvSpPr>
        <p:spPr>
          <a:xfrm>
            <a:off x="7993225" y="2541694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立方体 43"/>
          <p:cNvSpPr/>
          <p:nvPr/>
        </p:nvSpPr>
        <p:spPr>
          <a:xfrm>
            <a:off x="7776356" y="2766004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940152" y="4752487"/>
            <a:ext cx="29671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立方厘米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96" y="4850517"/>
            <a:ext cx="24769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立方厘米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30535" y="4817147"/>
            <a:ext cx="27174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立方厘米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95536" y="764704"/>
            <a:ext cx="84978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</a:rPr>
              <a:t>用体积为</a:t>
            </a:r>
            <a:r>
              <a:rPr lang="en-US" altLang="zh-CN" sz="3200" dirty="0" smtClean="0">
                <a:solidFill>
                  <a:schemeClr val="tx1"/>
                </a:solidFill>
              </a:rPr>
              <a:t>1cm³</a:t>
            </a:r>
            <a:r>
              <a:rPr lang="zh-CN" altLang="zh-CN" sz="3200" dirty="0" smtClean="0">
                <a:solidFill>
                  <a:schemeClr val="tx1"/>
                </a:solidFill>
              </a:rPr>
              <a:t>的</a:t>
            </a:r>
            <a:r>
              <a:rPr lang="zh-CN" altLang="zh-CN" sz="3200" dirty="0">
                <a:solidFill>
                  <a:schemeClr val="tx1"/>
                </a:solidFill>
              </a:rPr>
              <a:t>小正方体摆成不同的长方体</a:t>
            </a:r>
            <a:r>
              <a:rPr lang="zh-CN" altLang="zh-CN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23625" name="Group 73"/>
          <p:cNvGraphicFramePr>
            <a:graphicFrameLocks noGrp="1"/>
          </p:cNvGraphicFramePr>
          <p:nvPr/>
        </p:nvGraphicFramePr>
        <p:xfrm>
          <a:off x="282072" y="1412776"/>
          <a:ext cx="8599839" cy="3230158"/>
        </p:xfrm>
        <a:graphic>
          <a:graphicData uri="http://schemas.openxmlformats.org/drawingml/2006/table">
            <a:tbl>
              <a:tblPr/>
              <a:tblGrid>
                <a:gridCol w="1176820"/>
                <a:gridCol w="1212688"/>
                <a:gridCol w="1193901"/>
                <a:gridCol w="2505653"/>
                <a:gridCol w="2510777"/>
              </a:tblGrid>
              <a:tr h="9516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长</a:t>
                      </a: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宽</a:t>
                      </a: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高</a:t>
                      </a: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小正方体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的数量</a:t>
                      </a: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长方体的体积</a:t>
                      </a: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en-US" altLang="zh-CN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55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55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303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4320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4798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48768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48768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612" name="Text Box 60"/>
          <p:cNvSpPr txBox="1">
            <a:spLocks noChangeArrowheads="1"/>
          </p:cNvSpPr>
          <p:nvPr/>
        </p:nvSpPr>
        <p:spPr bwMode="auto">
          <a:xfrm>
            <a:off x="92667" y="4642934"/>
            <a:ext cx="880075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</a:rPr>
              <a:t>小正方体的个数就是长方体所含体积单位的数量</a:t>
            </a:r>
            <a:r>
              <a:rPr lang="en-US" altLang="zh-CN" sz="3200" dirty="0">
                <a:solidFill>
                  <a:srgbClr val="FF0000"/>
                </a:solidFill>
              </a:rPr>
              <a:t>,</a:t>
            </a:r>
            <a:r>
              <a:rPr lang="zh-CN" altLang="zh-CN" sz="3200" dirty="0">
                <a:solidFill>
                  <a:srgbClr val="FF0000"/>
                </a:solidFill>
              </a:rPr>
              <a:t>长方体所含体积单位的数量就是长方体的体积。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613" name="Text Box 61"/>
          <p:cNvSpPr txBox="1">
            <a:spLocks noChangeArrowheads="1"/>
          </p:cNvSpPr>
          <p:nvPr/>
        </p:nvSpPr>
        <p:spPr bwMode="auto">
          <a:xfrm>
            <a:off x="76792" y="5652537"/>
            <a:ext cx="760015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长方体的体积正好等于长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×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宽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×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高的积。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3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3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3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utoUpdateAnimBg="0"/>
      <p:bldP spid="23612" grpId="0" bldLvl="0" autoUpdateAnimBg="0"/>
      <p:bldP spid="23613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51520" y="476672"/>
            <a:ext cx="80645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sz="32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如果用字母</a:t>
            </a:r>
            <a:r>
              <a:rPr lang="zh-CN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V</a:t>
            </a:r>
            <a:r>
              <a:rPr lang="zh-CN" sz="32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表示长方体的面积，用</a:t>
            </a:r>
            <a:r>
              <a:rPr lang="zh-CN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sz="3200" i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zh-CN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b</a:t>
            </a:r>
            <a:r>
              <a:rPr lang="zh-CN" sz="3200" i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zh-CN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h</a:t>
            </a:r>
            <a:r>
              <a:rPr lang="zh-CN" sz="32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分别表示长方体的长、宽、高，那么长方体的体积计算公式可以写成：</a:t>
            </a:r>
          </a:p>
        </p:txBody>
      </p:sp>
      <p:sp>
        <p:nvSpPr>
          <p:cNvPr id="24579" name="AutoShape 3"/>
          <p:cNvSpPr>
            <a:spLocks noChangeArrowheads="1"/>
          </p:cNvSpPr>
          <p:nvPr/>
        </p:nvSpPr>
        <p:spPr bwMode="auto">
          <a:xfrm>
            <a:off x="755650" y="2843249"/>
            <a:ext cx="4032250" cy="2376487"/>
          </a:xfrm>
          <a:prstGeom prst="cube">
            <a:avLst>
              <a:gd name="adj" fmla="val 25000"/>
            </a:avLst>
          </a:prstGeom>
          <a:solidFill>
            <a:srgbClr val="008000"/>
          </a:solidFill>
          <a:ln w="9525" cmpd="sng">
            <a:solidFill>
              <a:srgbClr val="FF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5581650" y="3562386"/>
            <a:ext cx="2933700" cy="771525"/>
          </a:xfrm>
          <a:prstGeom prst="rect">
            <a:avLst/>
          </a:prstGeom>
          <a:noFill/>
          <a:ln w="9525" cmpd="sng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zh-CN" sz="440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 </a:t>
            </a:r>
            <a:r>
              <a:rPr lang="zh-CN" altLang="zh-CN" sz="440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abh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671689" y="3778286"/>
            <a:ext cx="495947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400" i="1" dirty="0">
                <a:solidFill>
                  <a:srgbClr val="FF0000"/>
                </a:solidFill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2174029" y="4972086"/>
            <a:ext cx="489534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465439" y="4673636"/>
            <a:ext cx="463886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400" i="1" dirty="0">
                <a:solidFill>
                  <a:srgbClr val="FF0000"/>
                </a:solidFill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4584" name="Line 8"/>
          <p:cNvSpPr>
            <a:spLocks noChangeShapeType="1"/>
          </p:cNvSpPr>
          <p:nvPr/>
        </p:nvSpPr>
        <p:spPr bwMode="auto">
          <a:xfrm>
            <a:off x="1406525" y="2843249"/>
            <a:ext cx="0" cy="1800225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 flipV="1">
            <a:off x="755650" y="4643474"/>
            <a:ext cx="650875" cy="576262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 flipH="1">
            <a:off x="1406525" y="4643474"/>
            <a:ext cx="3384550" cy="0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 animBg="1" autoUpdateAnimBg="0"/>
      <p:bldP spid="24581" grpId="0" autoUpdateAnimBg="0"/>
      <p:bldP spid="24582" grpId="0" autoUpdateAnimBg="0"/>
      <p:bldP spid="2458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466725" y="1836366"/>
            <a:ext cx="8064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如果用字母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V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表示正方体的体积，用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表示它的棱长，那么正方体的体积计算公式可以写成：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932363" y="2927350"/>
            <a:ext cx="2933700" cy="771525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i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zh-CN" altLang="en-US" sz="4400" i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 </a:t>
            </a:r>
            <a:r>
              <a:rPr lang="en-US" altLang="zh-CN" sz="4400" i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a·a·a</a:t>
            </a: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1331913" y="682253"/>
            <a:ext cx="7129462" cy="936625"/>
          </a:xfrm>
          <a:prstGeom prst="round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2800" dirty="0"/>
              <a:t>根据长方体和正方体的关系，</a:t>
            </a:r>
          </a:p>
          <a:p>
            <a:pPr algn="ctr"/>
            <a:r>
              <a:rPr lang="zh-CN" altLang="en-US" sz="2800" dirty="0"/>
              <a:t>你能想出正方体的体积怎样计算吗？</a:t>
            </a:r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>
            <a:off x="1691680" y="2822351"/>
            <a:ext cx="2376488" cy="2376488"/>
          </a:xfrm>
          <a:prstGeom prst="cube">
            <a:avLst>
              <a:gd name="adj" fmla="val 25000"/>
            </a:avLst>
          </a:prstGeom>
          <a:solidFill>
            <a:srgbClr val="008000"/>
          </a:solidFill>
          <a:ln w="9525">
            <a:solidFill>
              <a:srgbClr val="FF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2340968" y="2822351"/>
            <a:ext cx="0" cy="1800225"/>
          </a:xfrm>
          <a:prstGeom prst="line">
            <a:avLst/>
          </a:prstGeom>
          <a:noFill/>
          <a:ln w="12700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 flipV="1">
            <a:off x="1691680" y="4622576"/>
            <a:ext cx="649288" cy="576263"/>
          </a:xfrm>
          <a:prstGeom prst="line">
            <a:avLst/>
          </a:prstGeom>
          <a:noFill/>
          <a:ln w="12700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 flipH="1">
            <a:off x="2340968" y="4620989"/>
            <a:ext cx="1655762" cy="1587"/>
          </a:xfrm>
          <a:prstGeom prst="line">
            <a:avLst/>
          </a:prstGeom>
          <a:noFill/>
          <a:ln w="12700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2479080" y="4981351"/>
            <a:ext cx="43656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800">
                <a:solidFill>
                  <a:srgbClr val="A50021"/>
                </a:solidFill>
                <a:latin typeface="Monotype Corsiva" panose="03010101010201010101" pitchFamily="66" charset="0"/>
              </a:rPr>
              <a:t>a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3780830" y="4478114"/>
            <a:ext cx="43656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800">
                <a:solidFill>
                  <a:srgbClr val="A50021"/>
                </a:solidFill>
                <a:latin typeface="Monotype Corsiva" panose="03010101010201010101" pitchFamily="66" charset="0"/>
              </a:rPr>
              <a:t>a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3060105" y="3757389"/>
            <a:ext cx="43656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800">
                <a:solidFill>
                  <a:srgbClr val="A50021"/>
                </a:solidFill>
                <a:latin typeface="Monotype Corsiva" panose="03010101010201010101" pitchFamily="66" charset="0"/>
              </a:rPr>
              <a:t>a</a:t>
            </a:r>
          </a:p>
        </p:txBody>
      </p:sp>
      <p:sp>
        <p:nvSpPr>
          <p:cNvPr id="25613" name="AutoShape 13"/>
          <p:cNvSpPr>
            <a:spLocks noChangeArrowheads="1"/>
          </p:cNvSpPr>
          <p:nvPr/>
        </p:nvSpPr>
        <p:spPr bwMode="auto">
          <a:xfrm>
            <a:off x="4357688" y="3862388"/>
            <a:ext cx="3167062" cy="1800225"/>
          </a:xfrm>
          <a:prstGeom prst="round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en-US" altLang="zh-C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a·a·a</a:t>
            </a:r>
            <a:r>
              <a:rPr lang="zh-CN" altLang="en-US" sz="2800" dirty="0"/>
              <a:t>也可以</a:t>
            </a:r>
          </a:p>
          <a:p>
            <a:pPr algn="ctr"/>
            <a:r>
              <a:rPr lang="zh-CN" altLang="en-US" sz="2800" dirty="0"/>
              <a:t>写作“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³</a:t>
            </a:r>
            <a:r>
              <a:rPr lang="en-US" altLang="zh-CN" sz="2800" dirty="0"/>
              <a:t>”</a:t>
            </a:r>
          </a:p>
          <a:p>
            <a:pPr algn="ctr"/>
            <a:r>
              <a:rPr lang="zh-CN" altLang="en-US" sz="2800" dirty="0"/>
              <a:t>读作“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800" dirty="0"/>
              <a:t>的立方”，</a:t>
            </a:r>
          </a:p>
          <a:p>
            <a:pPr algn="ctr"/>
            <a:r>
              <a:rPr lang="zh-CN" altLang="en-US" sz="2800" dirty="0"/>
              <a:t>表示</a:t>
            </a:r>
            <a:r>
              <a:rPr lang="en-US" altLang="zh-CN" sz="2800" dirty="0"/>
              <a:t>3</a:t>
            </a:r>
            <a:r>
              <a:rPr lang="zh-CN" altLang="en-US" sz="2800" dirty="0"/>
              <a:t>个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800" dirty="0"/>
              <a:t>相乘。</a:t>
            </a: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409877" y="5741374"/>
            <a:ext cx="7258468" cy="5847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sym typeface="宋体" panose="02010600030101010101" pitchFamily="2" charset="-122"/>
              </a:rPr>
              <a:t>正方体的体积计算公式一般写成：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V=a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39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utoUpdateAnimBg="0"/>
      <p:bldP spid="25604" grpId="0" bldLvl="0" animBg="1" autoUpdateAnimBg="0"/>
      <p:bldP spid="25610" grpId="0" autoUpdateAnimBg="0"/>
      <p:bldP spid="25611" grpId="0" autoUpdateAnimBg="0"/>
      <p:bldP spid="25612" grpId="0" autoUpdateAnimBg="0"/>
      <p:bldP spid="25613" grpId="0" bldLvl="0" animBg="1" autoUpdateAnimBg="0"/>
      <p:bldP spid="25615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489589" y="792154"/>
            <a:ext cx="4680818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  <a:spcBef>
                <a:spcPct val="30000"/>
              </a:spcBef>
            </a:pP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计算下面图形的</a:t>
            </a:r>
            <a:r>
              <a:rPr 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体积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153625" y="3759256"/>
            <a:ext cx="1759113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zh-CN" sz="4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V=abh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1116013" y="4508035"/>
            <a:ext cx="2768600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=7×4×3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1489589" y="5228760"/>
            <a:ext cx="1964297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=84(cm</a:t>
            </a:r>
            <a:r>
              <a:rPr lang="zh-CN" altLang="zh-CN" sz="3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>
            <a:off x="22351" y="796925"/>
            <a:ext cx="1223962" cy="71913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sz="3600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zh-CN" altLang="zh-CN" sz="3600" dirty="0">
                <a:solidFill>
                  <a:srgbClr val="0000FF"/>
                </a:solidFill>
                <a:latin typeface="楷体_GB2312" pitchFamily="49" charset="-122"/>
              </a:rPr>
              <a:t>1</a:t>
            </a:r>
          </a:p>
        </p:txBody>
      </p:sp>
      <p:grpSp>
        <p:nvGrpSpPr>
          <p:cNvPr id="26645" name="Group 21"/>
          <p:cNvGrpSpPr/>
          <p:nvPr/>
        </p:nvGrpSpPr>
        <p:grpSpPr bwMode="auto">
          <a:xfrm>
            <a:off x="5212705" y="3759256"/>
            <a:ext cx="1681163" cy="771526"/>
            <a:chOff x="-14" y="0"/>
            <a:chExt cx="1059" cy="486"/>
          </a:xfrm>
        </p:grpSpPr>
        <p:sp>
          <p:nvSpPr>
            <p:cNvPr id="26646" name="Rectangle 22"/>
            <p:cNvSpPr>
              <a:spLocks noChangeArrowheads="1"/>
            </p:cNvSpPr>
            <p:nvPr/>
          </p:nvSpPr>
          <p:spPr bwMode="auto">
            <a:xfrm>
              <a:off x="-14" y="0"/>
              <a:ext cx="726" cy="4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zh-CN" altLang="zh-CN" sz="44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  =</a:t>
              </a:r>
            </a:p>
          </p:txBody>
        </p:sp>
        <p:sp>
          <p:nvSpPr>
            <p:cNvPr id="26647" name="Rectangle 23"/>
            <p:cNvSpPr>
              <a:spLocks noChangeArrowheads="1"/>
            </p:cNvSpPr>
            <p:nvPr/>
          </p:nvSpPr>
          <p:spPr bwMode="auto">
            <a:xfrm>
              <a:off x="646" y="0"/>
              <a:ext cx="399" cy="4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zh-CN" sz="44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zh-CN" altLang="zh-CN" sz="4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³</a:t>
              </a:r>
              <a:endParaRPr lang="zh-CN" altLang="zh-CN" sz="4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6648" name="Rectangle 24"/>
          <p:cNvSpPr>
            <a:spLocks noChangeArrowheads="1"/>
          </p:cNvSpPr>
          <p:nvPr/>
        </p:nvSpPr>
        <p:spPr bwMode="auto">
          <a:xfrm>
            <a:off x="5738167" y="4508035"/>
            <a:ext cx="2176462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=6×6×6</a:t>
            </a:r>
          </a:p>
        </p:txBody>
      </p:sp>
      <p:sp>
        <p:nvSpPr>
          <p:cNvPr id="26649" name="Rectangle 25"/>
          <p:cNvSpPr>
            <a:spLocks noChangeArrowheads="1"/>
          </p:cNvSpPr>
          <p:nvPr/>
        </p:nvSpPr>
        <p:spPr bwMode="auto">
          <a:xfrm>
            <a:off x="5758174" y="5228760"/>
            <a:ext cx="2858773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=216</a:t>
            </a:r>
            <a:r>
              <a:rPr 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zh-CN" altLang="zh-CN" sz="3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26" name="Picture 18" descr="24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637283"/>
            <a:ext cx="2713037" cy="186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9" descr="25副本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741" y="1462658"/>
            <a:ext cx="2087563" cy="20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utoUpdateAnimBg="0"/>
      <p:bldP spid="26628" grpId="0" autoUpdateAnimBg="0"/>
      <p:bldP spid="26629" grpId="0" autoUpdateAnimBg="0"/>
      <p:bldP spid="26648" grpId="0" autoUpdateAnimBg="0"/>
      <p:bldP spid="2664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/>
          <p:cNvSpPr>
            <a:spLocks noChangeArrowheads="1"/>
          </p:cNvSpPr>
          <p:nvPr/>
        </p:nvSpPr>
        <p:spPr bwMode="auto">
          <a:xfrm>
            <a:off x="755650" y="2140496"/>
            <a:ext cx="4032250" cy="2376487"/>
          </a:xfrm>
          <a:prstGeom prst="cube">
            <a:avLst>
              <a:gd name="adj" fmla="val 25000"/>
            </a:avLst>
          </a:prstGeom>
          <a:solidFill>
            <a:srgbClr val="008000"/>
          </a:solidFill>
          <a:ln w="9525" cmpd="sng">
            <a:solidFill>
              <a:srgbClr val="FF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420813" y="4659858"/>
            <a:ext cx="7543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1404938" y="2140496"/>
            <a:ext cx="0" cy="1800225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 flipV="1">
            <a:off x="755650" y="3940721"/>
            <a:ext cx="649288" cy="576262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auto">
          <a:xfrm flipH="1">
            <a:off x="1404938" y="3940721"/>
            <a:ext cx="3384550" cy="0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655" name="Freeform 7"/>
          <p:cNvSpPr/>
          <p:nvPr/>
        </p:nvSpPr>
        <p:spPr bwMode="auto">
          <a:xfrm>
            <a:off x="755650" y="3940721"/>
            <a:ext cx="4033838" cy="576262"/>
          </a:xfrm>
          <a:custGeom>
            <a:avLst/>
            <a:gdLst>
              <a:gd name="T0" fmla="*/ 0 w 2541"/>
              <a:gd name="T1" fmla="*/ 363 h 363"/>
              <a:gd name="T2" fmla="*/ 2178 w 2541"/>
              <a:gd name="T3" fmla="*/ 363 h 363"/>
              <a:gd name="T4" fmla="*/ 2541 w 2541"/>
              <a:gd name="T5" fmla="*/ 0 h 363"/>
              <a:gd name="T6" fmla="*/ 409 w 2541"/>
              <a:gd name="T7" fmla="*/ 0 h 363"/>
              <a:gd name="T8" fmla="*/ 0 w 2541"/>
              <a:gd name="T9" fmla="*/ 363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1" h="363">
                <a:moveTo>
                  <a:pt x="0" y="363"/>
                </a:moveTo>
                <a:lnTo>
                  <a:pt x="2178" y="363"/>
                </a:lnTo>
                <a:lnTo>
                  <a:pt x="2541" y="0"/>
                </a:lnTo>
                <a:lnTo>
                  <a:pt x="409" y="0"/>
                </a:lnTo>
                <a:lnTo>
                  <a:pt x="0" y="363"/>
                </a:lnTo>
                <a:close/>
              </a:path>
            </a:pathLst>
          </a:custGeom>
          <a:solidFill>
            <a:srgbClr val="FFFF00"/>
          </a:solidFill>
          <a:ln w="9525" cap="flat" cmpd="sng">
            <a:solidFill>
              <a:srgbClr val="FFFF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656" name="AutoShape 8"/>
          <p:cNvSpPr>
            <a:spLocks noChangeArrowheads="1"/>
          </p:cNvSpPr>
          <p:nvPr/>
        </p:nvSpPr>
        <p:spPr bwMode="auto">
          <a:xfrm>
            <a:off x="6227763" y="2069058"/>
            <a:ext cx="2376487" cy="2376488"/>
          </a:xfrm>
          <a:prstGeom prst="cube">
            <a:avLst>
              <a:gd name="adj" fmla="val 25000"/>
            </a:avLst>
          </a:prstGeom>
          <a:solidFill>
            <a:srgbClr val="008000"/>
          </a:solidFill>
          <a:ln w="9525" cmpd="sng">
            <a:solidFill>
              <a:srgbClr val="FF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6877050" y="2069058"/>
            <a:ext cx="0" cy="1800225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7658" name="Line 10"/>
          <p:cNvSpPr>
            <a:spLocks noChangeShapeType="1"/>
          </p:cNvSpPr>
          <p:nvPr/>
        </p:nvSpPr>
        <p:spPr bwMode="auto">
          <a:xfrm flipV="1">
            <a:off x="6227763" y="3869283"/>
            <a:ext cx="649287" cy="576263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659" name="Line 11"/>
          <p:cNvSpPr>
            <a:spLocks noChangeShapeType="1"/>
          </p:cNvSpPr>
          <p:nvPr/>
        </p:nvSpPr>
        <p:spPr bwMode="auto">
          <a:xfrm flipH="1">
            <a:off x="6877050" y="3867696"/>
            <a:ext cx="1655763" cy="1587"/>
          </a:xfrm>
          <a:prstGeom prst="line">
            <a:avLst/>
          </a:prstGeom>
          <a:noFill/>
          <a:ln w="12700" cmpd="sng">
            <a:solidFill>
              <a:srgbClr val="FFFF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660" name="Freeform 12"/>
          <p:cNvSpPr/>
          <p:nvPr/>
        </p:nvSpPr>
        <p:spPr bwMode="auto">
          <a:xfrm>
            <a:off x="6227763" y="3867696"/>
            <a:ext cx="2376487" cy="576262"/>
          </a:xfrm>
          <a:custGeom>
            <a:avLst/>
            <a:gdLst>
              <a:gd name="T0" fmla="*/ 0 w 1452"/>
              <a:gd name="T1" fmla="*/ 363 h 363"/>
              <a:gd name="T2" fmla="*/ 408 w 1452"/>
              <a:gd name="T3" fmla="*/ 0 h 363"/>
              <a:gd name="T4" fmla="*/ 1452 w 1452"/>
              <a:gd name="T5" fmla="*/ 0 h 363"/>
              <a:gd name="T6" fmla="*/ 1089 w 1452"/>
              <a:gd name="T7" fmla="*/ 363 h 363"/>
              <a:gd name="T8" fmla="*/ 0 w 1452"/>
              <a:gd name="T9" fmla="*/ 363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2" h="363">
                <a:moveTo>
                  <a:pt x="0" y="363"/>
                </a:moveTo>
                <a:lnTo>
                  <a:pt x="408" y="0"/>
                </a:lnTo>
                <a:lnTo>
                  <a:pt x="1452" y="0"/>
                </a:lnTo>
                <a:lnTo>
                  <a:pt x="1089" y="363"/>
                </a:lnTo>
                <a:lnTo>
                  <a:pt x="0" y="363"/>
                </a:lnTo>
                <a:close/>
              </a:path>
            </a:pathLst>
          </a:custGeom>
          <a:solidFill>
            <a:srgbClr val="FFFF00"/>
          </a:solidFill>
          <a:ln w="9525" cap="flat" cmpd="sng">
            <a:solidFill>
              <a:srgbClr val="FFFF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250825" y="914251"/>
            <a:ext cx="8066088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sz="3600" dirty="0">
                <a:solidFill>
                  <a:schemeClr val="tx1"/>
                </a:solidFill>
                <a:ea typeface="华文新魏" panose="02010800040101010101" pitchFamily="2" charset="-122"/>
              </a:rPr>
              <a:t>长方体或正方体底面的面积叫</a:t>
            </a:r>
            <a:r>
              <a:rPr lang="zh-CN" sz="3600" dirty="0">
                <a:solidFill>
                  <a:srgbClr val="FF0066"/>
                </a:solidFill>
                <a:ea typeface="华文新魏" panose="02010800040101010101" pitchFamily="2" charset="-122"/>
              </a:rPr>
              <a:t>底面积</a:t>
            </a:r>
            <a:r>
              <a:rPr lang="zh-CN" sz="3600" dirty="0">
                <a:solidFill>
                  <a:schemeClr val="tx1"/>
                </a:solidFill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2189053" y="3875633"/>
            <a:ext cx="1108295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sz="3600">
                <a:solidFill>
                  <a:srgbClr val="FF0000"/>
                </a:solidFill>
                <a:ea typeface="方正艺黑简体" pitchFamily="1" charset="-122"/>
              </a:rPr>
              <a:t>底面</a:t>
            </a: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6854715" y="3802608"/>
            <a:ext cx="1108295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sz="3600">
                <a:solidFill>
                  <a:srgbClr val="FF0000"/>
                </a:solidFill>
                <a:ea typeface="方正艺黑简体" pitchFamily="1" charset="-122"/>
              </a:rPr>
              <a:t>底面</a:t>
            </a:r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3774877" y="2931071"/>
            <a:ext cx="495947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400" i="1" dirty="0">
                <a:solidFill>
                  <a:srgbClr val="FF0000"/>
                </a:solidFill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2338336" y="4267746"/>
            <a:ext cx="489534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4495602" y="3897858"/>
            <a:ext cx="470298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400" i="1" dirty="0">
                <a:solidFill>
                  <a:srgbClr val="FF0000"/>
                </a:solidFill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7013523" y="4228058"/>
            <a:ext cx="489534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7668" name="Text Box 20"/>
          <p:cNvSpPr txBox="1">
            <a:spLocks noChangeArrowheads="1"/>
          </p:cNvSpPr>
          <p:nvPr/>
        </p:nvSpPr>
        <p:spPr bwMode="auto">
          <a:xfrm>
            <a:off x="8315273" y="3724821"/>
            <a:ext cx="489534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7669" name="Text Box 21"/>
          <p:cNvSpPr txBox="1">
            <a:spLocks noChangeArrowheads="1"/>
          </p:cNvSpPr>
          <p:nvPr/>
        </p:nvSpPr>
        <p:spPr bwMode="auto">
          <a:xfrm>
            <a:off x="7594548" y="3004096"/>
            <a:ext cx="489534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5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5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animBg="1"/>
      <p:bldP spid="27655" grpId="1" animBg="1"/>
      <p:bldP spid="27655" grpId="2" animBg="1"/>
      <p:bldP spid="27660" grpId="0" animBg="1"/>
      <p:bldP spid="27660" grpId="1" animBg="1"/>
      <p:bldP spid="27660" grpId="2" animBg="1"/>
      <p:bldP spid="27661" grpId="0" autoUpdateAnimBg="0"/>
      <p:bldP spid="27662" grpId="0" autoUpdateAnimBg="0"/>
      <p:bldP spid="27663" grpId="0" autoUpdateAnimBg="0"/>
      <p:bldP spid="27664" grpId="0" autoUpdateAnimBg="0"/>
      <p:bldP spid="27665" grpId="0" autoUpdateAnimBg="0"/>
      <p:bldP spid="27666" grpId="0" autoUpdateAnimBg="0"/>
      <p:bldP spid="27667" grpId="0" autoUpdateAnimBg="0"/>
      <p:bldP spid="27668" grpId="0" autoUpdateAnimBg="0"/>
      <p:bldP spid="27669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1311</Words>
  <Application>WPS 演示</Application>
  <PresentationFormat>全屏显示(4:3)</PresentationFormat>
  <Paragraphs>229</Paragraphs>
  <Slides>29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人教版数学五年级下册第3单元</dc:title>
  <dc:creator>吉林梓翰教育图书有限公司</dc:creator>
  <cp:lastModifiedBy>lenovop</cp:lastModifiedBy>
  <cp:revision>686</cp:revision>
  <dcterms:created xsi:type="dcterms:W3CDTF">2015-11-21T07:20:00Z</dcterms:created>
  <dcterms:modified xsi:type="dcterms:W3CDTF">2021-11-01T05:28:41Z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